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0693400" cy="7556500"/>
  <p:notesSz cx="6858000" cy="9144000"/>
  <p:embeddedFontLst>
    <p:embeddedFont>
      <p:font typeface="Open Sans Bold" charset="1" panose="020B0806030504020204"/>
      <p:regular r:id="rId9"/>
    </p:embeddedFont>
    <p:embeddedFont>
      <p:font typeface="More Sugar" charset="1" panose="00000000000000000000"/>
      <p:regular r:id="rId10"/>
    </p:embeddedFont>
    <p:embeddedFont>
      <p:font typeface="League Spartan" charset="1" panose="00000800000000000000"/>
      <p:regular r:id="rId11"/>
    </p:embeddedFont>
    <p:embeddedFont>
      <p:font typeface="Paytone One" charset="1" panose="00000500000000000000"/>
      <p:regular r:id="rId12"/>
    </p:embeddedFont>
    <p:embeddedFont>
      <p:font typeface="KG Primary Penmanship" charset="1" panose="02000506000000020003"/>
      <p:regular r:id="rId13"/>
    </p:embeddedFont>
    <p:embeddedFont>
      <p:font typeface="Poppins Ultra-Bold" charset="1" panose="000009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308928" y="756000"/>
          <a:ext cx="9941802" cy="1157159"/>
        </p:xfrm>
        <a:graphic>
          <a:graphicData uri="http://schemas.openxmlformats.org/drawingml/2006/table">
            <a:tbl>
              <a:tblPr/>
              <a:tblGrid>
                <a:gridCol w="2566887"/>
                <a:gridCol w="3590626"/>
                <a:gridCol w="1281363"/>
                <a:gridCol w="1314225"/>
                <a:gridCol w="1188701"/>
              </a:tblGrid>
              <a:tr h="115715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Clave del centro de trabajo: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Nombre de la institución: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F7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Grado: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Ciclo escolar: 2025-2026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D957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Grupo: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59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308928" y="756000"/>
          <a:ext cx="2588085" cy="1157159"/>
        </p:xfrm>
        <a:graphic>
          <a:graphicData uri="http://schemas.openxmlformats.org/drawingml/2006/table">
            <a:tbl>
              <a:tblPr/>
              <a:tblGrid>
                <a:gridCol w="2588085"/>
              </a:tblGrid>
              <a:tr h="115715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Clave del centro de trabajo: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E1E6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308928" y="1877159"/>
          <a:ext cx="9941802" cy="1022523"/>
        </p:xfrm>
        <a:graphic>
          <a:graphicData uri="http://schemas.openxmlformats.org/drawingml/2006/table">
            <a:tbl>
              <a:tblPr/>
              <a:tblGrid>
                <a:gridCol w="3430557"/>
                <a:gridCol w="4008732"/>
                <a:gridCol w="2502513"/>
              </a:tblGrid>
              <a:tr h="1022523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59"/>
                        </a:lnSpc>
                        <a:defRPr/>
                      </a:pPr>
                      <a:r>
                        <a:rPr lang="en-US" sz="1399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CURP: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1959"/>
                        </a:lnSpc>
                        <a:defRPr/>
                      </a:pPr>
                      <a:r>
                        <a:rPr lang="en-US" sz="1399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Nombre del alumno: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E1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 Registro único del alumno: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F63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308928" y="2863682"/>
          <a:ext cx="3471677" cy="1232265"/>
        </p:xfrm>
        <a:graphic>
          <a:graphicData uri="http://schemas.openxmlformats.org/drawingml/2006/table">
            <a:tbl>
              <a:tblPr/>
              <a:tblGrid>
                <a:gridCol w="2885733"/>
              </a:tblGrid>
              <a:tr h="123226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More Sugar"/>
                          <a:ea typeface="More Sugar"/>
                          <a:cs typeface="More Sugar"/>
                          <a:sym typeface="More Sugar"/>
                        </a:rPr>
                        <a:t>Campos formativos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3748655" y="2863682"/>
          <a:ext cx="6502075" cy="628650"/>
        </p:xfrm>
        <a:graphic>
          <a:graphicData uri="http://schemas.openxmlformats.org/drawingml/2006/table">
            <a:tbl>
              <a:tblPr/>
              <a:tblGrid>
                <a:gridCol w="6502075"/>
              </a:tblGrid>
              <a:tr h="50375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Registros de evaluación por trimestre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9F1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3748655" y="3467296"/>
          <a:ext cx="6502075" cy="3028950"/>
        </p:xfrm>
        <a:graphic>
          <a:graphicData uri="http://schemas.openxmlformats.org/drawingml/2006/table">
            <a:tbl>
              <a:tblPr/>
              <a:tblGrid>
                <a:gridCol w="2167358"/>
                <a:gridCol w="2167358"/>
                <a:gridCol w="2167358"/>
              </a:tblGrid>
              <a:tr h="6057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1er. trimestre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3er. trimestre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F7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2do. trimestre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B6FF"/>
                    </a:solidFill>
                  </a:tcPr>
                </a:tc>
              </a:tr>
              <a:tr h="6057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7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7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7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308928" y="4059946"/>
          <a:ext cx="3471677" cy="2428875"/>
        </p:xfrm>
        <a:graphic>
          <a:graphicData uri="http://schemas.openxmlformats.org/drawingml/2006/table">
            <a:tbl>
              <a:tblPr/>
              <a:tblGrid>
                <a:gridCol w="2885733"/>
              </a:tblGrid>
              <a:tr h="60721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Lenguajes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131"/>
                    </a:solidFill>
                  </a:tcPr>
                </a:tc>
              </a:tr>
              <a:tr h="60721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Saberes y pensamiento científico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B6FF"/>
                    </a:solidFill>
                  </a:tcPr>
                </a:tc>
              </a:tr>
              <a:tr h="60721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Ética, naturaleza y sociedades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F72"/>
                    </a:solidFill>
                  </a:tcPr>
                </a:tc>
              </a:tr>
              <a:tr h="60721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De lo humano y lo comunitario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9F1"/>
                    </a:solidFill>
                  </a:tcPr>
                </a:tc>
              </a:tr>
            </a:tbl>
          </a:graphicData>
        </a:graphic>
      </p:graphicFrame>
      <p:sp>
        <p:nvSpPr>
          <p:cNvPr name="TextBox 9" id="9"/>
          <p:cNvSpPr txBox="true"/>
          <p:nvPr/>
        </p:nvSpPr>
        <p:spPr>
          <a:xfrm rot="0">
            <a:off x="3876755" y="52126"/>
            <a:ext cx="2938489" cy="61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575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Educación primaria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575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Boleta de calificaciones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75522" y="6775425"/>
            <a:ext cx="2938489" cy="523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_____________________________________Docente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161181" y="6775425"/>
            <a:ext cx="2938489" cy="523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_____________________________________Padre, madre o tutor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868351" y="6775425"/>
            <a:ext cx="2938489" cy="523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_____________________________________Fecha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308928" y="756000"/>
          <a:ext cx="9941802" cy="1157159"/>
        </p:xfrm>
        <a:graphic>
          <a:graphicData uri="http://schemas.openxmlformats.org/drawingml/2006/table">
            <a:tbl>
              <a:tblPr/>
              <a:tblGrid>
                <a:gridCol w="2566887"/>
                <a:gridCol w="3590626"/>
                <a:gridCol w="1281363"/>
                <a:gridCol w="1314225"/>
                <a:gridCol w="1188701"/>
              </a:tblGrid>
              <a:tr h="115715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Clave del centro de trabajo: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Nombre de la institución: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Grado: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Ciclo escolar: 2025-2026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Grupo: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308928" y="1877159"/>
          <a:ext cx="9941802" cy="1022523"/>
        </p:xfrm>
        <a:graphic>
          <a:graphicData uri="http://schemas.openxmlformats.org/drawingml/2006/table">
            <a:tbl>
              <a:tblPr/>
              <a:tblGrid>
                <a:gridCol w="3430557"/>
                <a:gridCol w="4008732"/>
                <a:gridCol w="2502513"/>
              </a:tblGrid>
              <a:tr h="1022523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59"/>
                        </a:lnSpc>
                        <a:defRPr/>
                      </a:pPr>
                      <a:r>
                        <a:rPr lang="en-US" sz="1399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CURP: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1959"/>
                        </a:lnSpc>
                        <a:defRPr/>
                      </a:pPr>
                      <a:r>
                        <a:rPr lang="en-US" sz="1399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Nombre del alumno: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 Registro único del alumno: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308928" y="2863682"/>
          <a:ext cx="3471677" cy="1232265"/>
        </p:xfrm>
        <a:graphic>
          <a:graphicData uri="http://schemas.openxmlformats.org/drawingml/2006/table">
            <a:tbl>
              <a:tblPr/>
              <a:tblGrid>
                <a:gridCol w="2885733"/>
              </a:tblGrid>
              <a:tr h="123226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Paytone One"/>
                          <a:ea typeface="Paytone One"/>
                          <a:cs typeface="Paytone One"/>
                          <a:sym typeface="Paytone One"/>
                        </a:rPr>
                        <a:t>Campos formativos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3748655" y="2863682"/>
          <a:ext cx="6502075" cy="628650"/>
        </p:xfrm>
        <a:graphic>
          <a:graphicData uri="http://schemas.openxmlformats.org/drawingml/2006/table">
            <a:tbl>
              <a:tblPr/>
              <a:tblGrid>
                <a:gridCol w="6502075"/>
              </a:tblGrid>
              <a:tr h="50375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Registros de evaluación por trimestre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3748655" y="3467296"/>
          <a:ext cx="6502075" cy="3028950"/>
        </p:xfrm>
        <a:graphic>
          <a:graphicData uri="http://schemas.openxmlformats.org/drawingml/2006/table">
            <a:tbl>
              <a:tblPr/>
              <a:tblGrid>
                <a:gridCol w="2167358"/>
                <a:gridCol w="2167358"/>
                <a:gridCol w="2167358"/>
              </a:tblGrid>
              <a:tr h="6057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1er. trimestre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3er. trimestre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2do. trimestre</a:t>
                      </a: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7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7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7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7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t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308928" y="4059946"/>
          <a:ext cx="3471677" cy="2428875"/>
        </p:xfrm>
        <a:graphic>
          <a:graphicData uri="http://schemas.openxmlformats.org/drawingml/2006/table">
            <a:tbl>
              <a:tblPr/>
              <a:tblGrid>
                <a:gridCol w="2885733"/>
              </a:tblGrid>
              <a:tr h="60721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Lenguajes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21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Saberes y pensamiento científico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21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Ética, naturaleza y sociedades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21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De lo humano y lo comunitario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8" id="8"/>
          <p:cNvSpPr txBox="true"/>
          <p:nvPr/>
        </p:nvSpPr>
        <p:spPr>
          <a:xfrm rot="0">
            <a:off x="3876755" y="52126"/>
            <a:ext cx="2938489" cy="61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Paytone One"/>
                <a:ea typeface="Paytone One"/>
                <a:cs typeface="Paytone One"/>
                <a:sym typeface="Paytone One"/>
              </a:rPr>
              <a:t>Educación primaria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Paytone One"/>
                <a:ea typeface="Paytone One"/>
                <a:cs typeface="Paytone One"/>
                <a:sym typeface="Paytone One"/>
              </a:rPr>
              <a:t>Boleta de calificaciones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5522" y="6775425"/>
            <a:ext cx="2938489" cy="523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_____________________________________Docente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161181" y="6775425"/>
            <a:ext cx="2938489" cy="523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_____________________________________Padre, madre o tutor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868351" y="6775425"/>
            <a:ext cx="2938489" cy="523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_____________________________________Fecha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96412" y="1001758"/>
            <a:ext cx="3017061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9"/>
              </a:lnSpc>
            </a:pPr>
            <a:r>
              <a:rPr lang="en-US" sz="15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Nombre del alumno: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96412" y="1385298"/>
            <a:ext cx="3017061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9"/>
              </a:lnSpc>
            </a:pPr>
            <a:r>
              <a:rPr lang="en-US" sz="15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Grado y grupo: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343522" y="1385298"/>
            <a:ext cx="1860957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9"/>
              </a:lnSpc>
            </a:pPr>
            <a:r>
              <a:rPr lang="en-US" sz="15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Ciclo escolar:</a:t>
            </a:r>
          </a:p>
        </p:txBody>
      </p:sp>
      <p:sp>
        <p:nvSpPr>
          <p:cNvPr name="AutoShape 5" id="5"/>
          <p:cNvSpPr/>
          <p:nvPr/>
        </p:nvSpPr>
        <p:spPr>
          <a:xfrm>
            <a:off x="1760942" y="1139871"/>
            <a:ext cx="7882831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436942" y="1523410"/>
            <a:ext cx="2745181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5166000" y="1574011"/>
            <a:ext cx="3852659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396412" y="1768838"/>
            <a:ext cx="3017061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9"/>
              </a:lnSpc>
            </a:pPr>
            <a:r>
              <a:rPr lang="en-US" sz="15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Nombre del tutor:</a:t>
            </a:r>
          </a:p>
        </p:txBody>
      </p:sp>
      <p:sp>
        <p:nvSpPr>
          <p:cNvPr name="AutoShape 9" id="9"/>
          <p:cNvSpPr/>
          <p:nvPr/>
        </p:nvSpPr>
        <p:spPr>
          <a:xfrm>
            <a:off x="1661873" y="1906950"/>
            <a:ext cx="8017900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aphicFrame>
        <p:nvGraphicFramePr>
          <p:cNvPr name="Table 10" id="10"/>
          <p:cNvGraphicFramePr>
            <a:graphicFrameLocks noGrp="true"/>
          </p:cNvGraphicFramePr>
          <p:nvPr/>
        </p:nvGraphicFramePr>
        <p:xfrm>
          <a:off x="396412" y="2624183"/>
          <a:ext cx="10028563" cy="2787646"/>
        </p:xfrm>
        <a:graphic>
          <a:graphicData uri="http://schemas.openxmlformats.org/drawingml/2006/table">
            <a:tbl>
              <a:tblPr/>
              <a:tblGrid>
                <a:gridCol w="2749413"/>
                <a:gridCol w="2421614"/>
                <a:gridCol w="4857536"/>
              </a:tblGrid>
              <a:tr h="62778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99"/>
                        </a:lnSpc>
                        <a:defRPr/>
                      </a:pPr>
                      <a:r>
                        <a:rPr lang="en-US" sz="1599">
                          <a:solidFill>
                            <a:srgbClr val="FAF9F5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CAMPO FORMATIVO</a:t>
                      </a:r>
                      <a:endParaRPr lang="en-US" sz="1100"/>
                    </a:p>
                  </a:txBody>
                  <a:tcPr marL="47625" marR="47625" marT="47625" marB="47625" anchor="ctr">
                    <a:lnL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99"/>
                        </a:lnSpc>
                        <a:defRPr/>
                      </a:pPr>
                      <a:r>
                        <a:rPr lang="en-US" sz="1599">
                          <a:solidFill>
                            <a:srgbClr val="FAF9F5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CALIFICACIÓN</a:t>
                      </a:r>
                      <a:endParaRPr lang="en-US" sz="1100"/>
                    </a:p>
                  </a:txBody>
                  <a:tcPr marL="47625" marR="47625" marT="47625" marB="47625" anchor="ctr">
                    <a:lnL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99"/>
                        </a:lnSpc>
                        <a:defRPr/>
                      </a:pPr>
                      <a:r>
                        <a:rPr lang="en-US" sz="1599">
                          <a:solidFill>
                            <a:srgbClr val="FAF9F5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OBSERVACIONES SOBRE LOS AVANCES DEL APRENDIZAJE</a:t>
                      </a:r>
                      <a:endParaRPr lang="en-US" sz="1100"/>
                    </a:p>
                  </a:txBody>
                  <a:tcPr marL="47625" marR="47625" marT="47625" marB="47625" anchor="ctr">
                    <a:lnL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</a:tr>
              <a:tr h="53345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9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Lenguajes</a:t>
                      </a:r>
                      <a:endParaRPr lang="en-US" sz="1100"/>
                    </a:p>
                  </a:txBody>
                  <a:tcPr marL="47625" marR="47625" marT="47625" marB="47625" anchor="ctr">
                    <a:lnL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99"/>
                        </a:lnSpc>
                        <a:defRPr/>
                      </a:pPr>
                      <a:endParaRPr lang="en-US" sz="1100"/>
                    </a:p>
                  </a:txBody>
                  <a:tcPr marL="47625" marR="47625" marT="47625" marB="47625" anchor="ctr">
                    <a:lnL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99"/>
                        </a:lnSpc>
                        <a:defRPr/>
                      </a:pPr>
                      <a:endParaRPr lang="en-US" sz="1100"/>
                    </a:p>
                  </a:txBody>
                  <a:tcPr marL="47625" marR="47625" marT="47625" marB="47625" anchor="ctr">
                    <a:lnL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</a:tr>
              <a:tr h="5595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9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Saberes y Pensamientos Científicos</a:t>
                      </a:r>
                      <a:endParaRPr lang="en-US" sz="1100"/>
                    </a:p>
                  </a:txBody>
                  <a:tcPr marL="47625" marR="47625" marT="47625" marB="47625" anchor="ctr">
                    <a:lnL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99"/>
                        </a:lnSpc>
                        <a:defRPr/>
                      </a:pPr>
                      <a:endParaRPr lang="en-US" sz="1100"/>
                    </a:p>
                  </a:txBody>
                  <a:tcPr marL="47625" marR="47625" marT="47625" marB="47625" anchor="ctr">
                    <a:lnL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99"/>
                        </a:lnSpc>
                        <a:defRPr/>
                      </a:pPr>
                      <a:endParaRPr lang="en-US" sz="1100"/>
                    </a:p>
                  </a:txBody>
                  <a:tcPr marL="47625" marR="47625" marT="47625" marB="47625" anchor="ctr">
                    <a:lnL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</a:tr>
              <a:tr h="53345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9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De lo Humano y lo Comunitario</a:t>
                      </a:r>
                      <a:endParaRPr lang="en-US" sz="1100"/>
                    </a:p>
                  </a:txBody>
                  <a:tcPr marL="47625" marR="47625" marT="47625" marB="47625" anchor="ctr">
                    <a:lnL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99"/>
                        </a:lnSpc>
                        <a:defRPr/>
                      </a:pPr>
                      <a:endParaRPr lang="en-US" sz="1100"/>
                    </a:p>
                  </a:txBody>
                  <a:tcPr marL="47625" marR="47625" marT="47625" marB="47625" anchor="ctr">
                    <a:lnL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99"/>
                        </a:lnSpc>
                        <a:defRPr/>
                      </a:pPr>
                      <a:endParaRPr lang="en-US" sz="1100"/>
                    </a:p>
                  </a:txBody>
                  <a:tcPr marL="47625" marR="47625" marT="47625" marB="47625" anchor="ctr">
                    <a:lnL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</a:tr>
              <a:tr h="53345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9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Ética, Naturaleza y Sociedades</a:t>
                      </a:r>
                      <a:endParaRPr lang="en-US" sz="1100"/>
                    </a:p>
                  </a:txBody>
                  <a:tcPr marL="47625" marR="47625" marT="47625" marB="47625" anchor="ctr">
                    <a:lnL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99"/>
                        </a:lnSpc>
                        <a:defRPr/>
                      </a:pPr>
                      <a:endParaRPr lang="en-US" sz="1100"/>
                    </a:p>
                  </a:txBody>
                  <a:tcPr marL="47625" marR="47625" marT="47625" marB="47625" anchor="ctr">
                    <a:lnL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99"/>
                        </a:lnSpc>
                        <a:defRPr/>
                      </a:pPr>
                      <a:endParaRPr lang="en-US" sz="1100"/>
                    </a:p>
                  </a:txBody>
                  <a:tcPr marL="47625" marR="47625" marT="47625" marB="47625" anchor="ctr">
                    <a:lnL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</a:tr>
            </a:tbl>
          </a:graphicData>
        </a:graphic>
      </p:graphicFrame>
      <p:sp>
        <p:nvSpPr>
          <p:cNvPr name="TextBox 11" id="11"/>
          <p:cNvSpPr txBox="true"/>
          <p:nvPr/>
        </p:nvSpPr>
        <p:spPr>
          <a:xfrm rot="0">
            <a:off x="3142193" y="2247628"/>
            <a:ext cx="4537000" cy="26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9"/>
              </a:lnSpc>
            </a:pPr>
            <a:r>
              <a:rPr lang="en-US" sz="19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1ER. TRIMESTRE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77263" y="152148"/>
            <a:ext cx="8866859" cy="684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b="true" sz="3800">
                <a:solidFill>
                  <a:srgbClr val="0000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Boleta de Evaluación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65259" y="6088104"/>
            <a:ext cx="3516864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9"/>
              </a:lnSpc>
            </a:pPr>
            <a:r>
              <a:rPr lang="en-US" sz="15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Firma del tutor.___________________________________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28071" y="6832575"/>
            <a:ext cx="3516864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9"/>
              </a:lnSpc>
            </a:pPr>
            <a:r>
              <a:rPr lang="en-US" sz="15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Firma del docente.________________________________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204478" y="6069054"/>
            <a:ext cx="3516864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9"/>
              </a:lnSpc>
            </a:pPr>
            <a:r>
              <a:rPr lang="en-US" sz="15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Fecha:_____________________________________________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204478" y="6738344"/>
            <a:ext cx="3516864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9"/>
              </a:lnSpc>
            </a:pPr>
            <a:r>
              <a:rPr lang="en-US" sz="15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Firma del director.________________________________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DAG5pjOmavI</dc:identifier>
  <dcterms:modified xsi:type="dcterms:W3CDTF">2011-08-01T06:04:30Z</dcterms:modified>
  <cp:revision>1</cp:revision>
  <dc:title>Boleta de califcacion editable</dc:title>
</cp:coreProperties>
</file>