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772400" cy="10058400"/>
  <p:notesSz cx="6858000" cy="9144000"/>
  <p:embeddedFontLst>
    <p:embeddedFont>
      <p:font typeface="Handsome Bold" panose="020B0604020202020204" charset="0"/>
      <p:regular r:id="rId3"/>
    </p:embeddedFont>
    <p:embeddedFont>
      <p:font typeface="Open Sans" panose="020B0606030504020204" pitchFamily="34" charset="0"/>
      <p:regular r:id="rId4"/>
    </p:embeddedFont>
    <p:embeddedFont>
      <p:font typeface="Poppins" panose="00000500000000000000" pitchFamily="2" charset="0"/>
      <p:regular r:id="rId5"/>
    </p:embeddedFont>
    <p:embeddedFont>
      <p:font typeface="Sailors" panose="02000000000000000000" charset="0"/>
      <p:regular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2539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-889548" y="1398079"/>
            <a:ext cx="9551496" cy="7262241"/>
            <a:chOff x="0" y="0"/>
            <a:chExt cx="3403923" cy="258808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03923" cy="2588088"/>
            </a:xfrm>
            <a:custGeom>
              <a:avLst/>
              <a:gdLst/>
              <a:ahLst/>
              <a:cxnLst/>
              <a:rect l="l" t="t" r="r" b="b"/>
              <a:pathLst>
                <a:path w="3403923" h="2588088">
                  <a:moveTo>
                    <a:pt x="0" y="0"/>
                  </a:moveTo>
                  <a:lnTo>
                    <a:pt x="3403923" y="0"/>
                  </a:lnTo>
                  <a:lnTo>
                    <a:pt x="3403923" y="2588088"/>
                  </a:lnTo>
                  <a:lnTo>
                    <a:pt x="0" y="25880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3403923" cy="2607138"/>
            </a:xfrm>
            <a:prstGeom prst="rect">
              <a:avLst/>
            </a:prstGeom>
          </p:spPr>
          <p:txBody>
            <a:bodyPr lIns="49689" tIns="49689" rIns="49689" bIns="49689" rtlCol="0" anchor="ctr"/>
            <a:lstStyle/>
            <a:p>
              <a:pPr algn="ctr">
                <a:lnSpc>
                  <a:spcPts val="150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934860" y="777240"/>
            <a:ext cx="2060300" cy="260492"/>
            <a:chOff x="0" y="0"/>
            <a:chExt cx="718187" cy="9080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18187" cy="90803"/>
            </a:xfrm>
            <a:custGeom>
              <a:avLst/>
              <a:gdLst/>
              <a:ahLst/>
              <a:cxnLst/>
              <a:rect l="l" t="t" r="r" b="b"/>
              <a:pathLst>
                <a:path w="718187" h="90803">
                  <a:moveTo>
                    <a:pt x="37577" y="0"/>
                  </a:moveTo>
                  <a:lnTo>
                    <a:pt x="680611" y="0"/>
                  </a:lnTo>
                  <a:cubicBezTo>
                    <a:pt x="701364" y="0"/>
                    <a:pt x="718187" y="16824"/>
                    <a:pt x="718187" y="37577"/>
                  </a:cubicBezTo>
                  <a:lnTo>
                    <a:pt x="718187" y="53227"/>
                  </a:lnTo>
                  <a:cubicBezTo>
                    <a:pt x="718187" y="73980"/>
                    <a:pt x="701364" y="90803"/>
                    <a:pt x="680611" y="90803"/>
                  </a:cubicBezTo>
                  <a:lnTo>
                    <a:pt x="37577" y="90803"/>
                  </a:lnTo>
                  <a:cubicBezTo>
                    <a:pt x="16824" y="90803"/>
                    <a:pt x="0" y="73980"/>
                    <a:pt x="0" y="53227"/>
                  </a:cubicBezTo>
                  <a:lnTo>
                    <a:pt x="0" y="37577"/>
                  </a:lnTo>
                  <a:cubicBezTo>
                    <a:pt x="0" y="16824"/>
                    <a:pt x="16824" y="0"/>
                    <a:pt x="37577" y="0"/>
                  </a:cubicBezTo>
                  <a:close/>
                </a:path>
              </a:pathLst>
            </a:custGeom>
            <a:solidFill>
              <a:srgbClr val="B5DFFE">
                <a:alpha val="69804"/>
              </a:srgbClr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718187" cy="1479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46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934860" y="1107480"/>
            <a:ext cx="2060300" cy="260492"/>
            <a:chOff x="0" y="0"/>
            <a:chExt cx="718187" cy="9080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18187" cy="90803"/>
            </a:xfrm>
            <a:custGeom>
              <a:avLst/>
              <a:gdLst/>
              <a:ahLst/>
              <a:cxnLst/>
              <a:rect l="l" t="t" r="r" b="b"/>
              <a:pathLst>
                <a:path w="718187" h="90803">
                  <a:moveTo>
                    <a:pt x="37577" y="0"/>
                  </a:moveTo>
                  <a:lnTo>
                    <a:pt x="680611" y="0"/>
                  </a:lnTo>
                  <a:cubicBezTo>
                    <a:pt x="701364" y="0"/>
                    <a:pt x="718187" y="16824"/>
                    <a:pt x="718187" y="37577"/>
                  </a:cubicBezTo>
                  <a:lnTo>
                    <a:pt x="718187" y="53227"/>
                  </a:lnTo>
                  <a:cubicBezTo>
                    <a:pt x="718187" y="73980"/>
                    <a:pt x="701364" y="90803"/>
                    <a:pt x="680611" y="90803"/>
                  </a:cubicBezTo>
                  <a:lnTo>
                    <a:pt x="37577" y="90803"/>
                  </a:lnTo>
                  <a:cubicBezTo>
                    <a:pt x="16824" y="90803"/>
                    <a:pt x="0" y="73980"/>
                    <a:pt x="0" y="53227"/>
                  </a:cubicBezTo>
                  <a:lnTo>
                    <a:pt x="0" y="37577"/>
                  </a:lnTo>
                  <a:cubicBezTo>
                    <a:pt x="0" y="16824"/>
                    <a:pt x="16824" y="0"/>
                    <a:pt x="37577" y="0"/>
                  </a:cubicBezTo>
                  <a:close/>
                </a:path>
              </a:pathLst>
            </a:custGeom>
            <a:solidFill>
              <a:srgbClr val="FDE79C">
                <a:alpha val="69804"/>
              </a:srgbClr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718187" cy="1479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46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934860" y="1437720"/>
            <a:ext cx="2060300" cy="260492"/>
            <a:chOff x="0" y="0"/>
            <a:chExt cx="718187" cy="9080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18187" cy="90803"/>
            </a:xfrm>
            <a:custGeom>
              <a:avLst/>
              <a:gdLst/>
              <a:ahLst/>
              <a:cxnLst/>
              <a:rect l="l" t="t" r="r" b="b"/>
              <a:pathLst>
                <a:path w="718187" h="90803">
                  <a:moveTo>
                    <a:pt x="37577" y="0"/>
                  </a:moveTo>
                  <a:lnTo>
                    <a:pt x="680611" y="0"/>
                  </a:lnTo>
                  <a:cubicBezTo>
                    <a:pt x="701364" y="0"/>
                    <a:pt x="718187" y="16824"/>
                    <a:pt x="718187" y="37577"/>
                  </a:cubicBezTo>
                  <a:lnTo>
                    <a:pt x="718187" y="53227"/>
                  </a:lnTo>
                  <a:cubicBezTo>
                    <a:pt x="718187" y="73980"/>
                    <a:pt x="701364" y="90803"/>
                    <a:pt x="680611" y="90803"/>
                  </a:cubicBezTo>
                  <a:lnTo>
                    <a:pt x="37577" y="90803"/>
                  </a:lnTo>
                  <a:cubicBezTo>
                    <a:pt x="16824" y="90803"/>
                    <a:pt x="0" y="73980"/>
                    <a:pt x="0" y="53227"/>
                  </a:cubicBezTo>
                  <a:lnTo>
                    <a:pt x="0" y="37577"/>
                  </a:lnTo>
                  <a:cubicBezTo>
                    <a:pt x="0" y="16824"/>
                    <a:pt x="16824" y="0"/>
                    <a:pt x="37577" y="0"/>
                  </a:cubicBezTo>
                  <a:close/>
                </a:path>
              </a:pathLst>
            </a:custGeom>
            <a:solidFill>
              <a:srgbClr val="D8C4FF">
                <a:alpha val="69804"/>
              </a:srgbClr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718187" cy="1479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46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995259" y="1955903"/>
            <a:ext cx="3999901" cy="260492"/>
            <a:chOff x="0" y="0"/>
            <a:chExt cx="1394301" cy="9080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394301" cy="90803"/>
            </a:xfrm>
            <a:custGeom>
              <a:avLst/>
              <a:gdLst/>
              <a:ahLst/>
              <a:cxnLst/>
              <a:rect l="l" t="t" r="r" b="b"/>
              <a:pathLst>
                <a:path w="1394301" h="90803">
                  <a:moveTo>
                    <a:pt x="19355" y="0"/>
                  </a:moveTo>
                  <a:lnTo>
                    <a:pt x="1374946" y="0"/>
                  </a:lnTo>
                  <a:cubicBezTo>
                    <a:pt x="1380079" y="0"/>
                    <a:pt x="1385002" y="2039"/>
                    <a:pt x="1388632" y="5669"/>
                  </a:cubicBezTo>
                  <a:cubicBezTo>
                    <a:pt x="1392262" y="9299"/>
                    <a:pt x="1394301" y="14222"/>
                    <a:pt x="1394301" y="19355"/>
                  </a:cubicBezTo>
                  <a:lnTo>
                    <a:pt x="1394301" y="71448"/>
                  </a:lnTo>
                  <a:cubicBezTo>
                    <a:pt x="1394301" y="82138"/>
                    <a:pt x="1385635" y="90803"/>
                    <a:pt x="1374946" y="90803"/>
                  </a:cubicBezTo>
                  <a:lnTo>
                    <a:pt x="19355" y="90803"/>
                  </a:lnTo>
                  <a:cubicBezTo>
                    <a:pt x="8666" y="90803"/>
                    <a:pt x="0" y="82138"/>
                    <a:pt x="0" y="71448"/>
                  </a:cubicBezTo>
                  <a:lnTo>
                    <a:pt x="0" y="19355"/>
                  </a:lnTo>
                  <a:cubicBezTo>
                    <a:pt x="0" y="8666"/>
                    <a:pt x="8666" y="0"/>
                    <a:pt x="19355" y="0"/>
                  </a:cubicBezTo>
                  <a:close/>
                </a:path>
              </a:pathLst>
            </a:custGeom>
            <a:solidFill>
              <a:srgbClr val="AFE5D9">
                <a:alpha val="69804"/>
              </a:srgbClr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1394301" cy="1479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46"/>
                </a:lnSpc>
              </a:pPr>
              <a:endParaRPr/>
            </a:p>
          </p:txBody>
        </p:sp>
      </p:grpSp>
      <p:graphicFrame>
        <p:nvGraphicFramePr>
          <p:cNvPr id="17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2997972"/>
              </p:ext>
            </p:extLst>
          </p:nvPr>
        </p:nvGraphicFramePr>
        <p:xfrm>
          <a:off x="777240" y="2441647"/>
          <a:ext cx="6217920" cy="2679991"/>
        </p:xfrm>
        <a:graphic>
          <a:graphicData uri="http://schemas.openxmlformats.org/drawingml/2006/table">
            <a:tbl>
              <a:tblPr/>
              <a:tblGrid>
                <a:gridCol w="5734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92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34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218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203">
                <a:tc gridSpan="4">
                  <a:txBody>
                    <a:bodyPr/>
                    <a:lstStyle/>
                    <a:p>
                      <a:pPr algn="ctr">
                        <a:lnSpc>
                          <a:spcPts val="1783"/>
                        </a:lnSpc>
                        <a:defRPr/>
                      </a:pPr>
                      <a:r>
                        <a:rPr lang="en-US" sz="1273" dirty="0" err="1">
                          <a:solidFill>
                            <a:srgbClr val="FFFFFF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situación</a:t>
                      </a:r>
                      <a:r>
                        <a:rPr lang="en-US" sz="1273" dirty="0">
                          <a:solidFill>
                            <a:srgbClr val="FFFFFF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 </a:t>
                      </a:r>
                      <a:r>
                        <a:rPr lang="en-US" sz="1273" dirty="0" err="1">
                          <a:solidFill>
                            <a:srgbClr val="FFFFFF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presentada</a:t>
                      </a:r>
                      <a:endParaRPr lang="en-US" sz="1100" dirty="0"/>
                    </a:p>
                  </a:txBody>
                  <a:tcPr marL="123825" marR="123825" marT="123825" marB="12382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91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783"/>
                        </a:lnSpc>
                        <a:defRPr/>
                      </a:pPr>
                      <a:r>
                        <a:rPr lang="en-US" sz="1273">
                          <a:solidFill>
                            <a:srgbClr val="FFFFFF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situación presentada</a:t>
                      </a:r>
                      <a:endParaRPr lang="en-US" sz="1100"/>
                    </a:p>
                  </a:txBody>
                  <a:tcPr marL="123825" marR="123825" marT="123825" marB="12382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91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783"/>
                        </a:lnSpc>
                        <a:defRPr/>
                      </a:pPr>
                      <a:r>
                        <a:rPr lang="en-US" sz="1273">
                          <a:solidFill>
                            <a:srgbClr val="FFFFFF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situación presentada</a:t>
                      </a:r>
                      <a:endParaRPr lang="en-US" sz="1100"/>
                    </a:p>
                  </a:txBody>
                  <a:tcPr marL="123825" marR="123825" marT="123825" marB="12382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91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783"/>
                        </a:lnSpc>
                        <a:defRPr/>
                      </a:pPr>
                      <a:r>
                        <a:rPr lang="en-US" sz="1273">
                          <a:solidFill>
                            <a:srgbClr val="FFFFFF"/>
                          </a:solidFill>
                          <a:latin typeface="Sailors"/>
                          <a:ea typeface="Sailors"/>
                          <a:cs typeface="Sailors"/>
                          <a:sym typeface="Sailors"/>
                        </a:rPr>
                        <a:t>situación presentada</a:t>
                      </a:r>
                      <a:endParaRPr lang="en-US" sz="1100"/>
                    </a:p>
                  </a:txBody>
                  <a:tcPr marL="123825" marR="123825" marT="123825" marB="12382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91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6992">
                <a:tc>
                  <a:txBody>
                    <a:bodyPr/>
                    <a:lstStyle/>
                    <a:p>
                      <a:pPr algn="ctr">
                        <a:lnSpc>
                          <a:spcPts val="1503"/>
                        </a:lnSpc>
                        <a:defRPr/>
                      </a:pPr>
                      <a:endParaRPr lang="en-US" sz="1100"/>
                    </a:p>
                  </a:txBody>
                  <a:tcPr marL="123825" marR="123825" marT="123825" marB="12382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3"/>
                        </a:lnSpc>
                        <a:defRPr/>
                      </a:pPr>
                      <a:r>
                        <a:rPr lang="en-US" sz="1073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Agresión verbal</a:t>
                      </a:r>
                      <a:endParaRPr lang="en-US" sz="1100"/>
                    </a:p>
                  </a:txBody>
                  <a:tcPr marL="123825" marR="123825" marT="123825" marB="12382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3"/>
                        </a:lnSpc>
                        <a:defRPr/>
                      </a:pPr>
                      <a:endParaRPr lang="en-US" sz="1100"/>
                    </a:p>
                  </a:txBody>
                  <a:tcPr marL="123825" marR="123825" marT="123825" marB="12382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3"/>
                        </a:lnSpc>
                        <a:defRPr/>
                      </a:pPr>
                      <a:r>
                        <a:rPr lang="en-US" sz="1073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Lenguaje inapropiado</a:t>
                      </a:r>
                      <a:endParaRPr lang="en-US" sz="1100"/>
                    </a:p>
                  </a:txBody>
                  <a:tcPr marL="123825" marR="123825" marT="123825" marB="12382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9010">
                <a:tc>
                  <a:txBody>
                    <a:bodyPr/>
                    <a:lstStyle/>
                    <a:p>
                      <a:pPr algn="ctr">
                        <a:lnSpc>
                          <a:spcPts val="1503"/>
                        </a:lnSpc>
                        <a:defRPr/>
                      </a:pPr>
                      <a:endParaRPr lang="en-US" sz="1100"/>
                    </a:p>
                  </a:txBody>
                  <a:tcPr marL="123825" marR="123825" marT="123825" marB="12382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3"/>
                        </a:lnSpc>
                        <a:defRPr/>
                      </a:pPr>
                      <a:r>
                        <a:rPr lang="en-US" sz="1073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Agresión física</a:t>
                      </a:r>
                      <a:endParaRPr lang="en-US" sz="1100"/>
                    </a:p>
                  </a:txBody>
                  <a:tcPr marL="123825" marR="123825" marT="123825" marB="12382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3"/>
                        </a:lnSpc>
                        <a:defRPr/>
                      </a:pPr>
                      <a:endParaRPr lang="en-US" sz="1100"/>
                    </a:p>
                  </a:txBody>
                  <a:tcPr marL="123825" marR="123825" marT="123825" marB="12382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3"/>
                        </a:lnSpc>
                        <a:defRPr/>
                      </a:pPr>
                      <a:r>
                        <a:rPr lang="en-US" sz="1073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Daños infraestructura/mobiliario</a:t>
                      </a:r>
                      <a:endParaRPr lang="en-US" sz="1100"/>
                    </a:p>
                  </a:txBody>
                  <a:tcPr marL="123825" marR="123825" marT="123825" marB="12382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9010">
                <a:tc>
                  <a:txBody>
                    <a:bodyPr/>
                    <a:lstStyle/>
                    <a:p>
                      <a:pPr algn="ctr">
                        <a:lnSpc>
                          <a:spcPts val="1503"/>
                        </a:lnSpc>
                        <a:defRPr/>
                      </a:pPr>
                      <a:endParaRPr lang="en-US" sz="1100"/>
                    </a:p>
                  </a:txBody>
                  <a:tcPr marL="123825" marR="123825" marT="123825" marB="12382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3"/>
                        </a:lnSpc>
                        <a:defRPr/>
                      </a:pPr>
                      <a:r>
                        <a:rPr lang="en-US" sz="1073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Conducta de riesgo</a:t>
                      </a:r>
                      <a:endParaRPr lang="en-US" sz="1100"/>
                    </a:p>
                  </a:txBody>
                  <a:tcPr marL="123825" marR="123825" marT="123825" marB="12382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3"/>
                        </a:lnSpc>
                        <a:defRPr/>
                      </a:pPr>
                      <a:endParaRPr lang="en-US" sz="1100"/>
                    </a:p>
                  </a:txBody>
                  <a:tcPr marL="123825" marR="123825" marT="123825" marB="12382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3"/>
                        </a:lnSpc>
                        <a:defRPr/>
                      </a:pPr>
                      <a:r>
                        <a:rPr lang="en-US" sz="1073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Incumplimiento de tareas/trabajos</a:t>
                      </a:r>
                      <a:endParaRPr lang="en-US" sz="1100"/>
                    </a:p>
                  </a:txBody>
                  <a:tcPr marL="123825" marR="123825" marT="123825" marB="12382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9010">
                <a:tc>
                  <a:txBody>
                    <a:bodyPr/>
                    <a:lstStyle/>
                    <a:p>
                      <a:pPr algn="ctr">
                        <a:lnSpc>
                          <a:spcPts val="1503"/>
                        </a:lnSpc>
                        <a:defRPr/>
                      </a:pPr>
                      <a:endParaRPr lang="en-US" sz="1100"/>
                    </a:p>
                  </a:txBody>
                  <a:tcPr marL="123825" marR="123825" marT="123825" marB="12382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ts val="1503"/>
                        </a:lnSpc>
                        <a:defRPr/>
                      </a:pPr>
                      <a:r>
                        <a:rPr lang="en-US" sz="1073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Otro</a:t>
                      </a:r>
                      <a:r>
                        <a:rPr lang="en-US" sz="1073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:</a:t>
                      </a:r>
                      <a:endParaRPr lang="en-US" sz="1100" dirty="0"/>
                    </a:p>
                  </a:txBody>
                  <a:tcPr marL="123825" marR="123825" marT="123825" marB="12382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ts val="1503"/>
                        </a:lnSpc>
                        <a:defRPr/>
                      </a:pPr>
                      <a:r>
                        <a:rPr lang="en-US" sz="1073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Otro:</a:t>
                      </a:r>
                      <a:endParaRPr lang="en-US" sz="1100"/>
                    </a:p>
                  </a:txBody>
                  <a:tcPr marL="123825" marR="123825" marT="123825" marB="12382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ts val="1503"/>
                        </a:lnSpc>
                        <a:defRPr/>
                      </a:pPr>
                      <a:r>
                        <a:rPr lang="en-US" sz="1073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Otro:</a:t>
                      </a:r>
                      <a:endParaRPr lang="en-US" sz="1100"/>
                    </a:p>
                  </a:txBody>
                  <a:tcPr marL="123825" marR="123825" marT="123825" marB="12382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8" name="Freeform 18"/>
          <p:cNvSpPr/>
          <p:nvPr/>
        </p:nvSpPr>
        <p:spPr>
          <a:xfrm>
            <a:off x="807213" y="5376847"/>
            <a:ext cx="3093974" cy="1410924"/>
          </a:xfrm>
          <a:custGeom>
            <a:avLst/>
            <a:gdLst/>
            <a:ahLst/>
            <a:cxnLst/>
            <a:rect l="l" t="t" r="r" b="b"/>
            <a:pathLst>
              <a:path w="3093974" h="1410924">
                <a:moveTo>
                  <a:pt x="0" y="0"/>
                </a:moveTo>
                <a:lnTo>
                  <a:pt x="3093973" y="0"/>
                </a:lnTo>
                <a:lnTo>
                  <a:pt x="3093973" y="1410924"/>
                </a:lnTo>
                <a:lnTo>
                  <a:pt x="0" y="14109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119287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9" name="Freeform 19"/>
          <p:cNvSpPr/>
          <p:nvPr/>
        </p:nvSpPr>
        <p:spPr>
          <a:xfrm>
            <a:off x="3901186" y="5376847"/>
            <a:ext cx="3093974" cy="1417987"/>
          </a:xfrm>
          <a:custGeom>
            <a:avLst/>
            <a:gdLst/>
            <a:ahLst/>
            <a:cxnLst/>
            <a:rect l="l" t="t" r="r" b="b"/>
            <a:pathLst>
              <a:path w="3093974" h="1417987">
                <a:moveTo>
                  <a:pt x="0" y="0"/>
                </a:moveTo>
                <a:lnTo>
                  <a:pt x="3093974" y="0"/>
                </a:lnTo>
                <a:lnTo>
                  <a:pt x="3093974" y="1417987"/>
                </a:lnTo>
                <a:lnTo>
                  <a:pt x="0" y="14179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118194"/>
            </a:stretch>
          </a:blipFill>
        </p:spPr>
        <p:txBody>
          <a:bodyPr/>
          <a:lstStyle/>
          <a:p>
            <a:endParaRPr lang="es-MX"/>
          </a:p>
        </p:txBody>
      </p:sp>
      <p:grpSp>
        <p:nvGrpSpPr>
          <p:cNvPr id="20" name="Group 20"/>
          <p:cNvGrpSpPr/>
          <p:nvPr/>
        </p:nvGrpSpPr>
        <p:grpSpPr>
          <a:xfrm>
            <a:off x="792226" y="5376847"/>
            <a:ext cx="6187947" cy="1417987"/>
            <a:chOff x="0" y="0"/>
            <a:chExt cx="2157019" cy="49428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157019" cy="494288"/>
            </a:xfrm>
            <a:custGeom>
              <a:avLst/>
              <a:gdLst/>
              <a:ahLst/>
              <a:cxnLst/>
              <a:rect l="l" t="t" r="r" b="b"/>
              <a:pathLst>
                <a:path w="2157019" h="494288">
                  <a:moveTo>
                    <a:pt x="0" y="0"/>
                  </a:moveTo>
                  <a:lnTo>
                    <a:pt x="2157019" y="0"/>
                  </a:lnTo>
                  <a:lnTo>
                    <a:pt x="2157019" y="494288"/>
                  </a:lnTo>
                  <a:lnTo>
                    <a:pt x="0" y="49428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57150"/>
              <a:ext cx="2157019" cy="5514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46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2670413" y="5238750"/>
            <a:ext cx="2431574" cy="260492"/>
            <a:chOff x="0" y="0"/>
            <a:chExt cx="847607" cy="9080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47607" cy="90803"/>
            </a:xfrm>
            <a:custGeom>
              <a:avLst/>
              <a:gdLst/>
              <a:ahLst/>
              <a:cxnLst/>
              <a:rect l="l" t="t" r="r" b="b"/>
              <a:pathLst>
                <a:path w="847607" h="90803">
                  <a:moveTo>
                    <a:pt x="31839" y="0"/>
                  </a:moveTo>
                  <a:lnTo>
                    <a:pt x="815768" y="0"/>
                  </a:lnTo>
                  <a:cubicBezTo>
                    <a:pt x="824212" y="0"/>
                    <a:pt x="832311" y="3354"/>
                    <a:pt x="838282" y="9325"/>
                  </a:cubicBezTo>
                  <a:cubicBezTo>
                    <a:pt x="844253" y="15296"/>
                    <a:pt x="847607" y="23395"/>
                    <a:pt x="847607" y="31839"/>
                  </a:cubicBezTo>
                  <a:lnTo>
                    <a:pt x="847607" y="58964"/>
                  </a:lnTo>
                  <a:cubicBezTo>
                    <a:pt x="847607" y="67408"/>
                    <a:pt x="844253" y="75507"/>
                    <a:pt x="838282" y="81478"/>
                  </a:cubicBezTo>
                  <a:cubicBezTo>
                    <a:pt x="832311" y="87449"/>
                    <a:pt x="824212" y="90803"/>
                    <a:pt x="815768" y="90803"/>
                  </a:cubicBezTo>
                  <a:lnTo>
                    <a:pt x="31839" y="90803"/>
                  </a:lnTo>
                  <a:cubicBezTo>
                    <a:pt x="14255" y="90803"/>
                    <a:pt x="0" y="76548"/>
                    <a:pt x="0" y="58964"/>
                  </a:cubicBezTo>
                  <a:lnTo>
                    <a:pt x="0" y="31839"/>
                  </a:lnTo>
                  <a:cubicBezTo>
                    <a:pt x="0" y="23395"/>
                    <a:pt x="3354" y="15296"/>
                    <a:pt x="9325" y="9325"/>
                  </a:cubicBezTo>
                  <a:cubicBezTo>
                    <a:pt x="15296" y="3354"/>
                    <a:pt x="23395" y="0"/>
                    <a:pt x="31839" y="0"/>
                  </a:cubicBezTo>
                  <a:close/>
                </a:path>
              </a:pathLst>
            </a:custGeom>
            <a:solidFill>
              <a:srgbClr val="FDB2D6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57150"/>
              <a:ext cx="847607" cy="1479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46"/>
                </a:lnSpc>
              </a:pPr>
              <a:endParaRPr/>
            </a:p>
          </p:txBody>
        </p:sp>
      </p:grpSp>
      <p:sp>
        <p:nvSpPr>
          <p:cNvPr id="26" name="Freeform 26"/>
          <p:cNvSpPr/>
          <p:nvPr/>
        </p:nvSpPr>
        <p:spPr>
          <a:xfrm>
            <a:off x="807213" y="7142481"/>
            <a:ext cx="3093974" cy="1410924"/>
          </a:xfrm>
          <a:custGeom>
            <a:avLst/>
            <a:gdLst/>
            <a:ahLst/>
            <a:cxnLst/>
            <a:rect l="l" t="t" r="r" b="b"/>
            <a:pathLst>
              <a:path w="3093974" h="1410924">
                <a:moveTo>
                  <a:pt x="0" y="0"/>
                </a:moveTo>
                <a:lnTo>
                  <a:pt x="3093973" y="0"/>
                </a:lnTo>
                <a:lnTo>
                  <a:pt x="3093973" y="1410924"/>
                </a:lnTo>
                <a:lnTo>
                  <a:pt x="0" y="14109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119287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27" name="Freeform 27"/>
          <p:cNvSpPr/>
          <p:nvPr/>
        </p:nvSpPr>
        <p:spPr>
          <a:xfrm>
            <a:off x="3901186" y="7142481"/>
            <a:ext cx="3093974" cy="1417987"/>
          </a:xfrm>
          <a:custGeom>
            <a:avLst/>
            <a:gdLst/>
            <a:ahLst/>
            <a:cxnLst/>
            <a:rect l="l" t="t" r="r" b="b"/>
            <a:pathLst>
              <a:path w="3093974" h="1417987">
                <a:moveTo>
                  <a:pt x="0" y="0"/>
                </a:moveTo>
                <a:lnTo>
                  <a:pt x="3093974" y="0"/>
                </a:lnTo>
                <a:lnTo>
                  <a:pt x="3093974" y="1417987"/>
                </a:lnTo>
                <a:lnTo>
                  <a:pt x="0" y="14179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118194"/>
            </a:stretch>
          </a:blipFill>
        </p:spPr>
        <p:txBody>
          <a:bodyPr/>
          <a:lstStyle/>
          <a:p>
            <a:endParaRPr lang="es-MX"/>
          </a:p>
        </p:txBody>
      </p:sp>
      <p:grpSp>
        <p:nvGrpSpPr>
          <p:cNvPr id="28" name="Group 28"/>
          <p:cNvGrpSpPr/>
          <p:nvPr/>
        </p:nvGrpSpPr>
        <p:grpSpPr>
          <a:xfrm>
            <a:off x="792226" y="7142481"/>
            <a:ext cx="6187947" cy="1417987"/>
            <a:chOff x="0" y="0"/>
            <a:chExt cx="2157019" cy="49428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157019" cy="494288"/>
            </a:xfrm>
            <a:custGeom>
              <a:avLst/>
              <a:gdLst/>
              <a:ahLst/>
              <a:cxnLst/>
              <a:rect l="l" t="t" r="r" b="b"/>
              <a:pathLst>
                <a:path w="2157019" h="494288">
                  <a:moveTo>
                    <a:pt x="0" y="0"/>
                  </a:moveTo>
                  <a:lnTo>
                    <a:pt x="2157019" y="0"/>
                  </a:lnTo>
                  <a:lnTo>
                    <a:pt x="2157019" y="494288"/>
                  </a:lnTo>
                  <a:lnTo>
                    <a:pt x="0" y="49428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2157019" cy="5514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46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2721007" y="7012235"/>
            <a:ext cx="2330387" cy="260492"/>
            <a:chOff x="0" y="0"/>
            <a:chExt cx="812335" cy="9080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335" cy="90803"/>
            </a:xfrm>
            <a:custGeom>
              <a:avLst/>
              <a:gdLst/>
              <a:ahLst/>
              <a:cxnLst/>
              <a:rect l="l" t="t" r="r" b="b"/>
              <a:pathLst>
                <a:path w="812335" h="90803">
                  <a:moveTo>
                    <a:pt x="33222" y="0"/>
                  </a:moveTo>
                  <a:lnTo>
                    <a:pt x="779114" y="0"/>
                  </a:lnTo>
                  <a:cubicBezTo>
                    <a:pt x="787925" y="0"/>
                    <a:pt x="796375" y="3500"/>
                    <a:pt x="802605" y="9730"/>
                  </a:cubicBezTo>
                  <a:cubicBezTo>
                    <a:pt x="808835" y="15961"/>
                    <a:pt x="812335" y="24411"/>
                    <a:pt x="812335" y="33222"/>
                  </a:cubicBezTo>
                  <a:lnTo>
                    <a:pt x="812335" y="57582"/>
                  </a:lnTo>
                  <a:cubicBezTo>
                    <a:pt x="812335" y="66392"/>
                    <a:pt x="808835" y="74843"/>
                    <a:pt x="802605" y="81073"/>
                  </a:cubicBezTo>
                  <a:cubicBezTo>
                    <a:pt x="796375" y="87303"/>
                    <a:pt x="787925" y="90803"/>
                    <a:pt x="779114" y="90803"/>
                  </a:cubicBezTo>
                  <a:lnTo>
                    <a:pt x="33222" y="90803"/>
                  </a:lnTo>
                  <a:cubicBezTo>
                    <a:pt x="24411" y="90803"/>
                    <a:pt x="15961" y="87303"/>
                    <a:pt x="9730" y="81073"/>
                  </a:cubicBezTo>
                  <a:cubicBezTo>
                    <a:pt x="3500" y="74843"/>
                    <a:pt x="0" y="66392"/>
                    <a:pt x="0" y="57582"/>
                  </a:cubicBezTo>
                  <a:lnTo>
                    <a:pt x="0" y="33222"/>
                  </a:lnTo>
                  <a:cubicBezTo>
                    <a:pt x="0" y="24411"/>
                    <a:pt x="3500" y="15961"/>
                    <a:pt x="9730" y="9730"/>
                  </a:cubicBezTo>
                  <a:cubicBezTo>
                    <a:pt x="15961" y="3500"/>
                    <a:pt x="24411" y="0"/>
                    <a:pt x="33222" y="0"/>
                  </a:cubicBezTo>
                  <a:close/>
                </a:path>
              </a:pathLst>
            </a:custGeom>
            <a:solidFill>
              <a:srgbClr val="D8C4FF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57150"/>
              <a:ext cx="812335" cy="1479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46"/>
                </a:lnSpc>
              </a:pPr>
              <a:endParaRPr/>
            </a:p>
          </p:txBody>
        </p:sp>
      </p:grpSp>
      <p:sp>
        <p:nvSpPr>
          <p:cNvPr id="34" name="AutoShape 34"/>
          <p:cNvSpPr/>
          <p:nvPr/>
        </p:nvSpPr>
        <p:spPr>
          <a:xfrm flipV="1">
            <a:off x="217518" y="9020064"/>
            <a:ext cx="2308990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MX"/>
          </a:p>
        </p:txBody>
      </p:sp>
      <p:sp>
        <p:nvSpPr>
          <p:cNvPr id="35" name="AutoShape 35"/>
          <p:cNvSpPr/>
          <p:nvPr/>
        </p:nvSpPr>
        <p:spPr>
          <a:xfrm flipV="1">
            <a:off x="2651127" y="9020064"/>
            <a:ext cx="2308990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MX"/>
          </a:p>
        </p:txBody>
      </p:sp>
      <p:sp>
        <p:nvSpPr>
          <p:cNvPr id="36" name="Freeform 36"/>
          <p:cNvSpPr/>
          <p:nvPr/>
        </p:nvSpPr>
        <p:spPr>
          <a:xfrm rot="-5400000">
            <a:off x="1147644" y="997567"/>
            <a:ext cx="295287" cy="1036096"/>
          </a:xfrm>
          <a:custGeom>
            <a:avLst/>
            <a:gdLst/>
            <a:ahLst/>
            <a:cxnLst/>
            <a:rect l="l" t="t" r="r" b="b"/>
            <a:pathLst>
              <a:path w="295287" h="1036096">
                <a:moveTo>
                  <a:pt x="0" y="0"/>
                </a:moveTo>
                <a:lnTo>
                  <a:pt x="295287" y="0"/>
                </a:lnTo>
                <a:lnTo>
                  <a:pt x="295287" y="1036096"/>
                </a:lnTo>
                <a:lnTo>
                  <a:pt x="0" y="10360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37" name="Freeform 37"/>
          <p:cNvSpPr/>
          <p:nvPr/>
        </p:nvSpPr>
        <p:spPr>
          <a:xfrm rot="523393">
            <a:off x="3345324" y="1333911"/>
            <a:ext cx="359147" cy="329966"/>
          </a:xfrm>
          <a:custGeom>
            <a:avLst/>
            <a:gdLst/>
            <a:ahLst/>
            <a:cxnLst/>
            <a:rect l="l" t="t" r="r" b="b"/>
            <a:pathLst>
              <a:path w="359147" h="329966">
                <a:moveTo>
                  <a:pt x="0" y="0"/>
                </a:moveTo>
                <a:lnTo>
                  <a:pt x="359147" y="0"/>
                </a:lnTo>
                <a:lnTo>
                  <a:pt x="359147" y="329966"/>
                </a:lnTo>
                <a:lnTo>
                  <a:pt x="0" y="3299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38" name="TextBox 38"/>
          <p:cNvSpPr txBox="1"/>
          <p:nvPr/>
        </p:nvSpPr>
        <p:spPr>
          <a:xfrm>
            <a:off x="2770402" y="5232710"/>
            <a:ext cx="2231595" cy="250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>
                <a:solidFill>
                  <a:srgbClr val="000000"/>
                </a:solidFill>
                <a:latin typeface="Sailors"/>
                <a:ea typeface="Sailors"/>
                <a:cs typeface="Sailors"/>
                <a:sym typeface="Sailors"/>
              </a:rPr>
              <a:t>descripción de los hechos: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813336" y="1131332"/>
            <a:ext cx="1419505" cy="595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7"/>
              </a:lnSpc>
            </a:pPr>
            <a:r>
              <a:rPr lang="en-US" sz="3433" b="1">
                <a:solidFill>
                  <a:srgbClr val="000000"/>
                </a:solidFill>
                <a:latin typeface="Handsome Bold"/>
                <a:ea typeface="Handsome Bold"/>
                <a:cs typeface="Handsome Bold"/>
                <a:sym typeface="Handsome Bold"/>
              </a:rPr>
              <a:t>escolar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595071" y="966715"/>
            <a:ext cx="243219" cy="419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94"/>
              </a:lnSpc>
            </a:pPr>
            <a:r>
              <a:rPr lang="en-US" sz="4589" spc="224">
                <a:solidFill>
                  <a:srgbClr val="AFE5D9"/>
                </a:solidFill>
                <a:latin typeface="Sailors"/>
                <a:ea typeface="Sailors"/>
                <a:cs typeface="Sailors"/>
                <a:sym typeface="Sailors"/>
              </a:rPr>
              <a:t>I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818896" y="965212"/>
            <a:ext cx="373580" cy="419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94"/>
              </a:lnSpc>
            </a:pPr>
            <a:r>
              <a:rPr lang="en-US" sz="4589" spc="224">
                <a:solidFill>
                  <a:srgbClr val="FDE79C"/>
                </a:solidFill>
                <a:latin typeface="Sailors"/>
                <a:ea typeface="Sailors"/>
                <a:cs typeface="Sailors"/>
                <a:sym typeface="Sailors"/>
              </a:rPr>
              <a:t>D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2192477" y="966715"/>
            <a:ext cx="296677" cy="419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94"/>
              </a:lnSpc>
            </a:pPr>
            <a:r>
              <a:rPr lang="en-US" sz="4589" spc="224">
                <a:solidFill>
                  <a:srgbClr val="EEB8E4"/>
                </a:solidFill>
                <a:latin typeface="Sailors"/>
                <a:ea typeface="Sailors"/>
                <a:cs typeface="Sailors"/>
                <a:sym typeface="Sailors"/>
              </a:rPr>
              <a:t>E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67376" y="966715"/>
            <a:ext cx="365982" cy="419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94"/>
              </a:lnSpc>
            </a:pPr>
            <a:r>
              <a:rPr lang="en-US" sz="4589" spc="224">
                <a:solidFill>
                  <a:srgbClr val="B5DFFE"/>
                </a:solidFill>
                <a:latin typeface="Sailors"/>
                <a:ea typeface="Sailors"/>
                <a:cs typeface="Sailors"/>
                <a:sym typeface="Sailors"/>
              </a:rPr>
              <a:t>N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202426" y="966715"/>
            <a:ext cx="480752" cy="419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94"/>
              </a:lnSpc>
            </a:pPr>
            <a:r>
              <a:rPr lang="en-US" sz="4589" spc="224">
                <a:solidFill>
                  <a:srgbClr val="D8C4FF"/>
                </a:solidFill>
                <a:latin typeface="Sailors"/>
                <a:ea typeface="Sailors"/>
                <a:cs typeface="Sailors"/>
                <a:sym typeface="Sailors"/>
              </a:rPr>
              <a:t>C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616415" y="966715"/>
            <a:ext cx="354380" cy="419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94"/>
              </a:lnSpc>
            </a:pPr>
            <a:r>
              <a:rPr lang="en-US" sz="4589" spc="224">
                <a:solidFill>
                  <a:srgbClr val="FDB2D6"/>
                </a:solidFill>
                <a:latin typeface="Sailors"/>
                <a:ea typeface="Sailors"/>
                <a:cs typeface="Sailors"/>
                <a:sym typeface="Sailors"/>
              </a:rPr>
              <a:t>I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2489154" y="965212"/>
            <a:ext cx="358446" cy="419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94"/>
              </a:lnSpc>
            </a:pPr>
            <a:r>
              <a:rPr lang="en-US" sz="4589" spc="224">
                <a:solidFill>
                  <a:srgbClr val="B5DFFE"/>
                </a:solidFill>
                <a:latin typeface="Sailors"/>
                <a:ea typeface="Sailors"/>
                <a:cs typeface="Sailors"/>
                <a:sym typeface="Sailors"/>
              </a:rPr>
              <a:t>N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2842469" y="966715"/>
            <a:ext cx="433842" cy="419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94"/>
              </a:lnSpc>
            </a:pPr>
            <a:r>
              <a:rPr lang="en-US" sz="4589" spc="224">
                <a:solidFill>
                  <a:srgbClr val="D8C4FF"/>
                </a:solidFill>
                <a:latin typeface="Sailors"/>
                <a:ea typeface="Sailors"/>
                <a:cs typeface="Sailors"/>
                <a:sym typeface="Sailors"/>
              </a:rPr>
              <a:t>C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187209" y="965212"/>
            <a:ext cx="354380" cy="419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94"/>
              </a:lnSpc>
            </a:pPr>
            <a:r>
              <a:rPr lang="en-US" sz="4589" spc="224">
                <a:solidFill>
                  <a:srgbClr val="AFE5D9"/>
                </a:solidFill>
                <a:latin typeface="Sailors"/>
                <a:ea typeface="Sailors"/>
                <a:cs typeface="Sailors"/>
                <a:sym typeface="Sailors"/>
              </a:rPr>
              <a:t>I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3450845" y="966715"/>
            <a:ext cx="354380" cy="419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94"/>
              </a:lnSpc>
            </a:pPr>
            <a:r>
              <a:rPr lang="en-US" sz="4589" spc="224">
                <a:solidFill>
                  <a:srgbClr val="FDE79C"/>
                </a:solidFill>
                <a:latin typeface="Sailors"/>
                <a:ea typeface="Sailors"/>
                <a:cs typeface="Sailors"/>
                <a:sym typeface="Sailors"/>
              </a:rPr>
              <a:t>A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4216308" y="720090"/>
            <a:ext cx="848709" cy="9114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46"/>
              </a:lnSpc>
            </a:pPr>
            <a:r>
              <a:rPr lang="en-US" sz="1818" dirty="0">
                <a:solidFill>
                  <a:srgbClr val="000000"/>
                </a:solidFill>
                <a:latin typeface="Sailors"/>
                <a:ea typeface="Sailors"/>
                <a:cs typeface="Sailors"/>
                <a:sym typeface="Sailors"/>
              </a:rPr>
              <a:t>Folio:</a:t>
            </a:r>
          </a:p>
          <a:p>
            <a:pPr algn="l">
              <a:lnSpc>
                <a:spcPts val="2546"/>
              </a:lnSpc>
            </a:pPr>
            <a:r>
              <a:rPr lang="en-US" sz="1818" dirty="0" err="1">
                <a:solidFill>
                  <a:srgbClr val="000000"/>
                </a:solidFill>
                <a:latin typeface="Sailors"/>
                <a:ea typeface="Sailors"/>
                <a:cs typeface="Sailors"/>
                <a:sym typeface="Sailors"/>
              </a:rPr>
              <a:t>Fecha</a:t>
            </a:r>
            <a:r>
              <a:rPr lang="en-US" sz="1818" dirty="0">
                <a:solidFill>
                  <a:srgbClr val="000000"/>
                </a:solidFill>
                <a:latin typeface="Sailors"/>
                <a:ea typeface="Sailors"/>
                <a:cs typeface="Sailors"/>
                <a:sym typeface="Sailors"/>
              </a:rPr>
              <a:t>:</a:t>
            </a:r>
          </a:p>
          <a:p>
            <a:pPr algn="l">
              <a:lnSpc>
                <a:spcPts val="2546"/>
              </a:lnSpc>
            </a:pPr>
            <a:r>
              <a:rPr lang="en-US" sz="1818" dirty="0">
                <a:solidFill>
                  <a:srgbClr val="000000"/>
                </a:solidFill>
                <a:latin typeface="Sailors"/>
                <a:ea typeface="Sailors"/>
                <a:cs typeface="Sailors"/>
                <a:sym typeface="Sailors"/>
              </a:rPr>
              <a:t>Hora: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777240" y="1898753"/>
            <a:ext cx="2147616" cy="333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46"/>
              </a:lnSpc>
            </a:pPr>
            <a:r>
              <a:rPr lang="en-US" sz="1818">
                <a:solidFill>
                  <a:srgbClr val="000000"/>
                </a:solidFill>
                <a:latin typeface="Sailors"/>
                <a:ea typeface="Sailors"/>
                <a:cs typeface="Sailors"/>
                <a:sym typeface="Sailors"/>
              </a:rPr>
              <a:t>nombre del alumno: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2820323" y="6998344"/>
            <a:ext cx="2161727" cy="250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>
                <a:solidFill>
                  <a:srgbClr val="000000"/>
                </a:solidFill>
                <a:latin typeface="Sailors"/>
                <a:ea typeface="Sailors"/>
                <a:cs typeface="Sailors"/>
                <a:sym typeface="Sailors"/>
              </a:rPr>
              <a:t>acuerdos y compromisos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665343" y="9080434"/>
            <a:ext cx="1250840" cy="250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>
                <a:solidFill>
                  <a:srgbClr val="000000"/>
                </a:solidFill>
                <a:latin typeface="Sailors"/>
                <a:ea typeface="Sailors"/>
                <a:cs typeface="Sailors"/>
                <a:sym typeface="Sailors"/>
              </a:rPr>
              <a:t>firma docente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3308975" y="9080434"/>
            <a:ext cx="1013829" cy="250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>
                <a:solidFill>
                  <a:srgbClr val="000000"/>
                </a:solidFill>
                <a:latin typeface="Sailors"/>
                <a:ea typeface="Sailors"/>
                <a:cs typeface="Sailors"/>
                <a:sym typeface="Sailors"/>
              </a:rPr>
              <a:t>firma tutor</a:t>
            </a:r>
          </a:p>
        </p:txBody>
      </p:sp>
      <p:sp>
        <p:nvSpPr>
          <p:cNvPr id="55" name="AutoShape 55"/>
          <p:cNvSpPr/>
          <p:nvPr/>
        </p:nvSpPr>
        <p:spPr>
          <a:xfrm flipV="1">
            <a:off x="5083942" y="9020064"/>
            <a:ext cx="2308990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MX"/>
          </a:p>
        </p:txBody>
      </p:sp>
      <p:sp>
        <p:nvSpPr>
          <p:cNvPr id="56" name="TextBox 56"/>
          <p:cNvSpPr txBox="1"/>
          <p:nvPr/>
        </p:nvSpPr>
        <p:spPr>
          <a:xfrm>
            <a:off x="5684640" y="9080434"/>
            <a:ext cx="1253370" cy="250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>
                <a:solidFill>
                  <a:srgbClr val="000000"/>
                </a:solidFill>
                <a:latin typeface="Sailors"/>
                <a:ea typeface="Sailors"/>
                <a:cs typeface="Sailors"/>
                <a:sym typeface="Sailors"/>
              </a:rPr>
              <a:t>Firma director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57</Words>
  <Application>Microsoft Office PowerPoint</Application>
  <PresentationFormat>Personalizado</PresentationFormat>
  <Paragraphs>28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Arial</vt:lpstr>
      <vt:lpstr>Sailors</vt:lpstr>
      <vt:lpstr>Open Sans</vt:lpstr>
      <vt:lpstr>Calibri</vt:lpstr>
      <vt:lpstr>Poppins</vt:lpstr>
      <vt:lpstr>Handsome Bold</vt:lpstr>
      <vt:lpstr>Office Theme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Hoja de formato incidencias escolares para docentes negro y tonos pastel</dc:title>
  <cp:lastModifiedBy>CESAR RESENDIZ MARTINEZ</cp:lastModifiedBy>
  <cp:revision>2</cp:revision>
  <dcterms:created xsi:type="dcterms:W3CDTF">2006-08-16T00:00:00Z</dcterms:created>
  <dcterms:modified xsi:type="dcterms:W3CDTF">2025-08-25T01:42:45Z</dcterms:modified>
  <dc:identifier>DAGxCVffjug</dc:identifier>
</cp:coreProperties>
</file>